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Proxima Nova" charset="0"/>
      <p:regular r:id="rId11"/>
      <p:bold r:id="rId12"/>
      <p:italic r:id="rId13"/>
      <p:boldItalic r:id="rId14"/>
    </p:embeddedFont>
    <p:embeddedFont>
      <p:font typeface="Calibri" pitchFamily="34" charset="0"/>
      <p:regular r:id="rId15"/>
      <p:bold r:id="rId16"/>
      <p:italic r:id="rId17"/>
      <p:boldItalic r:id="rId18"/>
    </p:embeddedFont>
    <p:embeddedFont>
      <p:font typeface="Cambria" pitchFamily="18" charset="0"/>
      <p:regular r:id="rId19"/>
      <p:bold r:id="rId20"/>
      <p:italic r:id="rId21"/>
      <p:boldItalic r:id="rId22"/>
    </p:embeddedFont>
    <p:embeddedFont>
      <p:font typeface="Helvetica Neue"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2" d="100"/>
          <a:sy n="102" d="100"/>
        </p:scale>
        <p:origin x="-456" y="6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1747166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Shape 1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l">
                <a:solidFill>
                  <a:schemeClr val="lt1"/>
                </a:solidFill>
              </a:rPr>
              <a:pPr marL="0" lvl="0" indent="0">
                <a:spcBef>
                  <a:spcPts val="0"/>
                </a:spcBef>
                <a:spcAft>
                  <a:spcPts val="0"/>
                </a:spcAft>
                <a:buNone/>
              </a:pPr>
              <a:t>‹#›</a:t>
            </a:fld>
            <a:endParaRPr>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txBox="1">
            <a:spLocks noGrp="1"/>
          </p:cNvSpPr>
          <p:nvPr>
            <p:ph type="title"/>
          </p:nvPr>
        </p:nvSpPr>
        <p:spPr>
          <a:xfrm>
            <a:off x="311700" y="991475"/>
            <a:ext cx="8520600" cy="1917900"/>
          </a:xfrm>
          <a:prstGeom prst="rect">
            <a:avLst/>
          </a:prstGeom>
        </p:spPr>
        <p:txBody>
          <a:bodyPr spcFirstLastPara="1" wrap="square" lIns="91425" tIns="91425" rIns="91425" bIns="91425" anchor="ctr" anchorCtr="0"/>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endParaRPr/>
          </a:p>
        </p:txBody>
      </p:sp>
      <p:sp>
        <p:nvSpPr>
          <p:cNvPr id="51" name="Shape 5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l"/>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l"/>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Shape 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l">
                <a:solidFill>
                  <a:schemeClr val="lt1"/>
                </a:solidFill>
              </a:rPr>
              <a:pPr marL="0" lvl="0" indent="0">
                <a:spcBef>
                  <a:spcPts val="0"/>
                </a:spcBef>
                <a:spcAft>
                  <a:spcPts val="0"/>
                </a:spcAft>
                <a:buNone/>
              </a:pPr>
              <a:t>‹#›</a:t>
            </a:fld>
            <a:endParaRPr>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Shape 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l"/>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l"/>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Shape 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l"/>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l"/>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l"/>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Shape 42"/>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Shape 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l">
                <a:solidFill>
                  <a:schemeClr val="lt1"/>
                </a:solidFill>
              </a:rPr>
              <a:pPr marL="0" lvl="0" indent="0">
                <a:spcBef>
                  <a:spcPts val="0"/>
                </a:spcBef>
                <a:spcAft>
                  <a:spcPts val="0"/>
                </a:spcAft>
                <a:buNone/>
              </a:pPr>
              <a:t>‹#›</a:t>
            </a:fld>
            <a:endParaRPr>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None/>
              <a:defRPr sz="2100"/>
            </a:lvl1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l"/>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a:spcBef>
                <a:spcPts val="0"/>
              </a:spcBef>
              <a:spcAft>
                <a:spcPts val="0"/>
              </a:spcAft>
              <a:buNone/>
            </a:pPr>
            <a:fld id="{00000000-1234-1234-1234-123412341234}" type="slidenum">
              <a:rPr lang="el" sz="1000">
                <a:solidFill>
                  <a:schemeClr val="dk1"/>
                </a:solidFill>
                <a:latin typeface="Proxima Nova"/>
                <a:ea typeface="Proxima Nova"/>
                <a:cs typeface="Proxima Nova"/>
                <a:sym typeface="Proxima Nova"/>
              </a:rPr>
              <a:pPr marL="0" lvl="0" indent="0" algn="r">
                <a:spcBef>
                  <a:spcPts val="0"/>
                </a:spcBef>
                <a:spcAft>
                  <a:spcPts val="0"/>
                </a:spcAft>
                <a:buNone/>
              </a:pPr>
              <a:t>‹#›</a:t>
            </a:fld>
            <a:endParaRPr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camerastyloonline.wordpress.com/2012/09/15/rear-window-by-vasilis-rafailidis/" TargetMode="External"/><Relationship Id="rId7" Type="http://schemas.openxmlformats.org/officeDocument/2006/relationships/hyperlink" Target="http://www.athinorama.gr/cinema/movie/siopilos_marturas-1008604.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newsbeast.gr/world/arthro/553456/to-dark-ston-kinimatografo" TargetMode="External"/><Relationship Id="rId5" Type="http://schemas.openxmlformats.org/officeDocument/2006/relationships/hyperlink" Target="https://el.m.wikipedia.org/wiki/%CE%A3%CE%B9%CF%89%CF%80%CE%B7%CE%BB%CF%8C%CF%82_%CE%9C%CE%AC%CF%81%CF%84%CF%85%CF%82" TargetMode="External"/><Relationship Id="rId4" Type="http://schemas.openxmlformats.org/officeDocument/2006/relationships/hyperlink" Target="http://www.cine.gr/film.asp?id=2259&amp;page=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254850" y="1255550"/>
            <a:ext cx="8123100" cy="15885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pPr>
            <a:r>
              <a:rPr lang="el" b="1"/>
              <a:t>Σιωπηλός Μάρτυς</a:t>
            </a:r>
            <a:endParaRPr b="1"/>
          </a:p>
        </p:txBody>
      </p:sp>
      <p:sp>
        <p:nvSpPr>
          <p:cNvPr id="60" name="Shape 60"/>
          <p:cNvSpPr txBox="1">
            <a:spLocks noGrp="1"/>
          </p:cNvSpPr>
          <p:nvPr>
            <p:ph type="subTitle" idx="1"/>
          </p:nvPr>
        </p:nvSpPr>
        <p:spPr>
          <a:xfrm>
            <a:off x="0" y="3555000"/>
            <a:ext cx="5996400" cy="1588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l" sz="2100" i="1"/>
              <a:t>Επιμέλεια:</a:t>
            </a:r>
            <a:r>
              <a:rPr lang="el" sz="2100"/>
              <a:t> Ελένη Βλέτσα, Έλλη Ζαχαρίου, Εύη Ζιάκα, Ειρήνη Ηλιοπούλου-Τσόπελα, Μυρτώ Μπούζα</a:t>
            </a:r>
            <a:endParaRPr sz="2100"/>
          </a:p>
          <a:p>
            <a:pPr marL="0" lvl="0" indent="0">
              <a:spcBef>
                <a:spcPts val="0"/>
              </a:spcBef>
              <a:spcAft>
                <a:spcPts val="0"/>
              </a:spcAft>
              <a:buNone/>
            </a:pPr>
            <a:r>
              <a:rPr lang="el" sz="2100" i="1"/>
              <a:t>Υπεύθυνη καθηγήτρια</a:t>
            </a:r>
            <a:r>
              <a:rPr lang="el" sz="2100"/>
              <a:t>: Καλυψώ Λάζου-Μπαλτά</a:t>
            </a:r>
            <a:endParaRPr sz="2100"/>
          </a:p>
        </p:txBody>
      </p:sp>
      <p:pic>
        <p:nvPicPr>
          <p:cNvPr id="61" name="Shape 61"/>
          <p:cNvPicPr preferRelativeResize="0"/>
          <p:nvPr/>
        </p:nvPicPr>
        <p:blipFill rotWithShape="1">
          <a:blip r:embed="rId3">
            <a:alphaModFix/>
          </a:blip>
          <a:srcRect b="3614"/>
          <a:stretch/>
        </p:blipFill>
        <p:spPr>
          <a:xfrm>
            <a:off x="5829650" y="598450"/>
            <a:ext cx="2974625" cy="3946600"/>
          </a:xfrm>
          <a:prstGeom prst="rect">
            <a:avLst/>
          </a:prstGeom>
          <a:noFill/>
          <a:ln w="9525" cap="flat" cmpd="sng">
            <a:solidFill>
              <a:schemeClr val="lt2"/>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l"/>
              <a:t>Συντελεστές</a:t>
            </a:r>
            <a:endParaRPr/>
          </a:p>
        </p:txBody>
      </p:sp>
      <p:sp>
        <p:nvSpPr>
          <p:cNvPr id="67" name="Shape 67"/>
          <p:cNvSpPr txBox="1">
            <a:spLocks noGrp="1"/>
          </p:cNvSpPr>
          <p:nvPr>
            <p:ph type="body" idx="1"/>
          </p:nvPr>
        </p:nvSpPr>
        <p:spPr>
          <a:xfrm>
            <a:off x="311700" y="1072825"/>
            <a:ext cx="8520600" cy="3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l">
                <a:solidFill>
                  <a:schemeClr val="accent2"/>
                </a:solidFill>
              </a:rPr>
              <a:t>Η ταινία “Σιωπηλός Μάρτυς” είναι ψυχολογικό θρίλερ παραγωγής 1954, βασισμένο σε διήγημα του 1942 με τίτλο “It had to be murder”.</a:t>
            </a:r>
            <a:endParaRPr>
              <a:solidFill>
                <a:schemeClr val="accent2"/>
              </a:solidFill>
            </a:endParaRPr>
          </a:p>
          <a:p>
            <a:pPr marL="457200" lvl="0" indent="-323850" rtl="0">
              <a:spcBef>
                <a:spcPts val="1600"/>
              </a:spcBef>
              <a:spcAft>
                <a:spcPts val="0"/>
              </a:spcAft>
              <a:buClr>
                <a:schemeClr val="accent2"/>
              </a:buClr>
              <a:buSzPts val="1500"/>
              <a:buChar char="●"/>
            </a:pPr>
            <a:r>
              <a:rPr lang="el" b="1">
                <a:solidFill>
                  <a:schemeClr val="accent2"/>
                </a:solidFill>
              </a:rPr>
              <a:t>Σκηνοθέτης- παραγωγός</a:t>
            </a:r>
            <a:r>
              <a:rPr lang="el">
                <a:solidFill>
                  <a:schemeClr val="accent2"/>
                </a:solidFill>
              </a:rPr>
              <a:t>: Άλφρεντ Χίτσκοκ</a:t>
            </a:r>
            <a:endParaRPr>
              <a:solidFill>
                <a:schemeClr val="accent2"/>
              </a:solidFill>
            </a:endParaRPr>
          </a:p>
          <a:p>
            <a:pPr marL="457200" lvl="0" indent="-323850" rtl="0">
              <a:spcBef>
                <a:spcPts val="0"/>
              </a:spcBef>
              <a:spcAft>
                <a:spcPts val="0"/>
              </a:spcAft>
              <a:buClr>
                <a:schemeClr val="accent2"/>
              </a:buClr>
              <a:buSzPts val="1500"/>
              <a:buChar char="●"/>
            </a:pPr>
            <a:r>
              <a:rPr lang="el" b="1">
                <a:solidFill>
                  <a:schemeClr val="accent2"/>
                </a:solidFill>
              </a:rPr>
              <a:t>Σεναριογράφος</a:t>
            </a:r>
            <a:r>
              <a:rPr lang="el">
                <a:solidFill>
                  <a:schemeClr val="accent2"/>
                </a:solidFill>
              </a:rPr>
              <a:t>: Τζον Μάικλ Χέιζ</a:t>
            </a:r>
            <a:endParaRPr>
              <a:solidFill>
                <a:schemeClr val="accent2"/>
              </a:solidFill>
            </a:endParaRPr>
          </a:p>
          <a:p>
            <a:pPr marL="457200" lvl="0" indent="-323850" rtl="0">
              <a:spcBef>
                <a:spcPts val="0"/>
              </a:spcBef>
              <a:spcAft>
                <a:spcPts val="0"/>
              </a:spcAft>
              <a:buClr>
                <a:schemeClr val="accent2"/>
              </a:buClr>
              <a:buSzPts val="1500"/>
              <a:buChar char="●"/>
            </a:pPr>
            <a:r>
              <a:rPr lang="el" b="1">
                <a:solidFill>
                  <a:schemeClr val="accent2"/>
                </a:solidFill>
              </a:rPr>
              <a:t>Ηθοποιοί</a:t>
            </a:r>
            <a:r>
              <a:rPr lang="el">
                <a:solidFill>
                  <a:schemeClr val="accent2"/>
                </a:solidFill>
              </a:rPr>
              <a:t>:</a:t>
            </a:r>
            <a:endParaRPr>
              <a:solidFill>
                <a:schemeClr val="accent2"/>
              </a:solidFill>
            </a:endParaRPr>
          </a:p>
          <a:p>
            <a:pPr marL="914400" lvl="1" indent="-336550" rtl="0">
              <a:spcBef>
                <a:spcPts val="0"/>
              </a:spcBef>
              <a:spcAft>
                <a:spcPts val="0"/>
              </a:spcAft>
              <a:buClr>
                <a:schemeClr val="accent2"/>
              </a:buClr>
              <a:buSzPts val="1700"/>
              <a:buChar char="○"/>
            </a:pPr>
            <a:r>
              <a:rPr lang="el" sz="1700">
                <a:solidFill>
                  <a:schemeClr val="accent2"/>
                </a:solidFill>
                <a:highlight>
                  <a:srgbClr val="FFFFFF"/>
                </a:highlight>
              </a:rPr>
              <a:t>Τζέιμς Στιούαρτ-Τζεφ Τζέφρις</a:t>
            </a:r>
            <a:endParaRPr sz="1700">
              <a:solidFill>
                <a:schemeClr val="accent2"/>
              </a:solidFill>
              <a:highlight>
                <a:srgbClr val="FFFFFF"/>
              </a:highlight>
            </a:endParaRPr>
          </a:p>
          <a:p>
            <a:pPr marL="914400" lvl="1" indent="-336550" rtl="0">
              <a:spcBef>
                <a:spcPts val="0"/>
              </a:spcBef>
              <a:spcAft>
                <a:spcPts val="0"/>
              </a:spcAft>
              <a:buClr>
                <a:schemeClr val="accent2"/>
              </a:buClr>
              <a:buSzPts val="1700"/>
              <a:buChar char="○"/>
            </a:pPr>
            <a:r>
              <a:rPr lang="el" sz="1700">
                <a:solidFill>
                  <a:schemeClr val="accent2"/>
                </a:solidFill>
                <a:highlight>
                  <a:srgbClr val="FFFFFF"/>
                </a:highlight>
              </a:rPr>
              <a:t>Γκρέις Κέλι- Λίζα Φρίμοντ</a:t>
            </a:r>
            <a:endParaRPr sz="1700">
              <a:solidFill>
                <a:schemeClr val="accent2"/>
              </a:solidFill>
              <a:highlight>
                <a:srgbClr val="FFFFFF"/>
              </a:highlight>
            </a:endParaRPr>
          </a:p>
          <a:p>
            <a:pPr marL="914400" lvl="1" indent="-336550" rtl="0">
              <a:spcBef>
                <a:spcPts val="0"/>
              </a:spcBef>
              <a:spcAft>
                <a:spcPts val="0"/>
              </a:spcAft>
              <a:buClr>
                <a:schemeClr val="accent2"/>
              </a:buClr>
              <a:buSzPts val="1700"/>
              <a:buChar char="○"/>
            </a:pPr>
            <a:r>
              <a:rPr lang="el" sz="1700">
                <a:solidFill>
                  <a:schemeClr val="accent2"/>
                </a:solidFill>
                <a:highlight>
                  <a:srgbClr val="FFFFFF"/>
                </a:highlight>
              </a:rPr>
              <a:t>Θέλμα Ρίττερ- Νοσοκόμα Στέλλα</a:t>
            </a:r>
            <a:endParaRPr sz="1700">
              <a:solidFill>
                <a:schemeClr val="accent2"/>
              </a:solidFill>
              <a:highlight>
                <a:srgbClr val="FFFFFF"/>
              </a:highlight>
            </a:endParaRPr>
          </a:p>
          <a:p>
            <a:pPr marL="914400" lvl="1" indent="-336550" rtl="0">
              <a:spcBef>
                <a:spcPts val="0"/>
              </a:spcBef>
              <a:spcAft>
                <a:spcPts val="0"/>
              </a:spcAft>
              <a:buClr>
                <a:schemeClr val="accent2"/>
              </a:buClr>
              <a:buSzPts val="1700"/>
              <a:buChar char="○"/>
            </a:pPr>
            <a:r>
              <a:rPr lang="el" sz="1700">
                <a:solidFill>
                  <a:schemeClr val="accent2"/>
                </a:solidFill>
                <a:highlight>
                  <a:srgbClr val="FFFFFF"/>
                </a:highlight>
              </a:rPr>
              <a:t>Ρέιμοντ Μπερ- Λαρς Θόρνγουολντ</a:t>
            </a:r>
            <a:endParaRPr sz="1700">
              <a:solidFill>
                <a:schemeClr val="accent2"/>
              </a:solidFill>
              <a:highlight>
                <a:srgbClr val="FFFFFF"/>
              </a:highlight>
            </a:endParaRPr>
          </a:p>
          <a:p>
            <a:pPr marL="914400" lvl="1" indent="-336550" rtl="0">
              <a:spcBef>
                <a:spcPts val="0"/>
              </a:spcBef>
              <a:spcAft>
                <a:spcPts val="0"/>
              </a:spcAft>
              <a:buClr>
                <a:schemeClr val="accent2"/>
              </a:buClr>
              <a:buSzPts val="1700"/>
              <a:buChar char="○"/>
            </a:pPr>
            <a:r>
              <a:rPr lang="el" sz="1700">
                <a:solidFill>
                  <a:schemeClr val="accent2"/>
                </a:solidFill>
                <a:highlight>
                  <a:srgbClr val="FFFFFF"/>
                </a:highlight>
              </a:rPr>
              <a:t>Γουέντελ Κόρεϊ- Ντετέκτιβ Τόμας Ντόυλ</a:t>
            </a:r>
            <a:endParaRPr sz="1700">
              <a:solidFill>
                <a:schemeClr val="accent2"/>
              </a:solidFill>
              <a:highlight>
                <a:srgbClr val="FFFFFF"/>
              </a:highlight>
            </a:endParaRPr>
          </a:p>
          <a:p>
            <a:pPr marL="457200" lvl="0" indent="-323850">
              <a:spcBef>
                <a:spcPts val="0"/>
              </a:spcBef>
              <a:spcAft>
                <a:spcPts val="0"/>
              </a:spcAft>
              <a:buClr>
                <a:schemeClr val="accent2"/>
              </a:buClr>
              <a:buSzPts val="1500"/>
              <a:buChar char="●"/>
            </a:pPr>
            <a:r>
              <a:rPr lang="el" b="1">
                <a:solidFill>
                  <a:schemeClr val="accent2"/>
                </a:solidFill>
                <a:highlight>
                  <a:srgbClr val="FFFFFF"/>
                </a:highlight>
              </a:rPr>
              <a:t>Συγγραφέας διηγήματος</a:t>
            </a:r>
            <a:r>
              <a:rPr lang="el">
                <a:solidFill>
                  <a:schemeClr val="accent2"/>
                </a:solidFill>
                <a:highlight>
                  <a:srgbClr val="FFFFFF"/>
                </a:highlight>
              </a:rPr>
              <a:t>: Κόρνελ Γούλριτς</a:t>
            </a:r>
            <a:endParaRPr>
              <a:solidFill>
                <a:schemeClr val="accent2"/>
              </a:solidFill>
              <a:highlight>
                <a:srgbClr val="FFFFFF"/>
              </a:highligh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l"/>
              <a:t>Υπόθεση</a:t>
            </a:r>
            <a:endParaRPr/>
          </a:p>
        </p:txBody>
      </p:sp>
      <p:sp>
        <p:nvSpPr>
          <p:cNvPr id="73" name="Shape 73"/>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457200" lvl="0" indent="-342900" rtl="0">
              <a:lnSpc>
                <a:spcPct val="90000"/>
              </a:lnSpc>
              <a:spcBef>
                <a:spcPts val="0"/>
              </a:spcBef>
              <a:spcAft>
                <a:spcPts val="0"/>
              </a:spcAft>
              <a:buClr>
                <a:schemeClr val="accent2"/>
              </a:buClr>
              <a:buSzPts val="1800"/>
              <a:buChar char="●"/>
            </a:pPr>
            <a:r>
              <a:rPr lang="el">
                <a:solidFill>
                  <a:schemeClr val="accent2"/>
                </a:solidFill>
              </a:rPr>
              <a:t>Καθηλωμένος στο διαμέρισμά του με σπασμένο πόδι, ένας φωτορεπόρτερ σκοτώνει την ώρα του παρακολουθώντας με τα κιάλια βαριεστημένα από το παράθυρό του τις ζωές και τις συνήθειες των γειτόνων του. Ξαφνικά, έτσι όπως παρατηρεί, αντιλαμβάνεται ότι ένας από τους γείτονές του έχει διαπράξει φόνο. Με τη βοήθεια της αρραβωνιαστικιάς του, ο φωτορεπόρτερ  είναι αποφασισμένος να αποδείξει την ενοχή του γείτονά του</a:t>
            </a:r>
            <a:r>
              <a:rPr lang="el">
                <a:solidFill>
                  <a:schemeClr val="accent2"/>
                </a:solidFill>
                <a:latin typeface="Calibri"/>
                <a:ea typeface="Calibri"/>
                <a:cs typeface="Calibri"/>
                <a:sym typeface="Calibri"/>
              </a:rPr>
              <a:t>.</a:t>
            </a:r>
            <a:endParaRPr>
              <a:solidFill>
                <a:schemeClr val="accent2"/>
              </a:solidFill>
            </a:endParaRPr>
          </a:p>
        </p:txBody>
      </p:sp>
      <p:pic>
        <p:nvPicPr>
          <p:cNvPr id="74" name="Shape 74"/>
          <p:cNvPicPr preferRelativeResize="0"/>
          <p:nvPr/>
        </p:nvPicPr>
        <p:blipFill rotWithShape="1">
          <a:blip r:embed="rId3">
            <a:alphaModFix/>
          </a:blip>
          <a:srcRect t="5617" b="2740"/>
          <a:stretch/>
        </p:blipFill>
        <p:spPr>
          <a:xfrm>
            <a:off x="2552700" y="2873550"/>
            <a:ext cx="4038600" cy="2086250"/>
          </a:xfrm>
          <a:prstGeom prst="rect">
            <a:avLst/>
          </a:prstGeom>
          <a:noFill/>
          <a:ln w="9525" cap="flat" cmpd="sng">
            <a:solidFill>
              <a:schemeClr val="lt2"/>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l"/>
              <a:t>Ρεύμα - επιρροές</a:t>
            </a:r>
            <a:endParaRPr/>
          </a:p>
        </p:txBody>
      </p:sp>
      <p:sp>
        <p:nvSpPr>
          <p:cNvPr id="80" name="Shape 80"/>
          <p:cNvSpPr txBox="1">
            <a:spLocks noGrp="1"/>
          </p:cNvSpPr>
          <p:nvPr>
            <p:ph type="body" idx="1"/>
          </p:nvPr>
        </p:nvSpPr>
        <p:spPr>
          <a:xfrm>
            <a:off x="311700" y="1110200"/>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accent2"/>
              </a:buClr>
              <a:buSzPts val="1800"/>
              <a:buChar char="●"/>
            </a:pPr>
            <a:r>
              <a:rPr lang="el">
                <a:solidFill>
                  <a:schemeClr val="accent2"/>
                </a:solidFill>
                <a:highlight>
                  <a:srgbClr val="FFFFFF"/>
                </a:highlight>
              </a:rPr>
              <a:t>Ο Άλφρεντ Χίτσκοκ εργάστηκε σε ταινίες που γυρίστηκαν στο γερμανικό στούντιο UFA (Universum Film AG), στο οποίο παράχθηκαν τα περισσότερα μνημειώδη έργα του γερμανικού εξπρεσιονισμού. Από αυτό πέρασε μια σειρά από γνωστούς σκηνοθέτες του εξωτερικού, με τον Χίτσκοκ όμως να ξεχωρίζει. Η επίδραση του γερμανικού εξπρεσιονισμού φαίνεται να είναι κάτι παραπάνω από έκδηλη σε ταινίες του όπως το «Ψυχώ» και ο «Ένοικος». Ο ίδιος μάλιστα είχε σημειώσει: «Έχω επηρεαστεί καθοριστικά από τον γερμανικό εξπρεσιονισμό από την εποχή που δούλευα στα στούντιο της UFA στο Βερολίνο».</a:t>
            </a:r>
            <a:endParaRPr>
              <a:solidFill>
                <a:schemeClr val="accent2"/>
              </a:solidFill>
              <a:highlight>
                <a:srgbClr val="FFFFFF"/>
              </a:highlight>
            </a:endParaRPr>
          </a:p>
          <a:p>
            <a:pPr marL="0" lvl="0" indent="0">
              <a:spcBef>
                <a:spcPts val="1600"/>
              </a:spcBef>
              <a:spcAft>
                <a:spcPts val="1600"/>
              </a:spcAft>
              <a:buNone/>
            </a:pPr>
            <a:endParaRPr>
              <a:solidFill>
                <a:schemeClr val="accent2"/>
              </a:solidFill>
              <a:highlight>
                <a:srgbClr val="FFFFFF"/>
              </a:highligh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3284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l"/>
              <a:t>Χαρακτηριστικά ταινίας- Ανάλυση</a:t>
            </a:r>
            <a:endParaRPr/>
          </a:p>
        </p:txBody>
      </p:sp>
      <p:sp>
        <p:nvSpPr>
          <p:cNvPr id="86" name="Shape 86"/>
          <p:cNvSpPr txBox="1">
            <a:spLocks noGrp="1"/>
          </p:cNvSpPr>
          <p:nvPr>
            <p:ph type="body" idx="1"/>
          </p:nvPr>
        </p:nvSpPr>
        <p:spPr>
          <a:xfrm>
            <a:off x="0" y="995000"/>
            <a:ext cx="8934000" cy="3416400"/>
          </a:xfrm>
          <a:prstGeom prst="rect">
            <a:avLst/>
          </a:prstGeom>
        </p:spPr>
        <p:txBody>
          <a:bodyPr spcFirstLastPara="1" wrap="square" lIns="91425" tIns="91425" rIns="91425" bIns="91425" anchor="t" anchorCtr="0">
            <a:noAutofit/>
          </a:bodyPr>
          <a:lstStyle/>
          <a:p>
            <a:pPr marL="457200" lvl="0" indent="-336550" algn="just" rtl="0">
              <a:lnSpc>
                <a:spcPct val="100000"/>
              </a:lnSpc>
              <a:spcBef>
                <a:spcPts val="0"/>
              </a:spcBef>
              <a:spcAft>
                <a:spcPts val="0"/>
              </a:spcAft>
              <a:buClr>
                <a:srgbClr val="262626"/>
              </a:buClr>
              <a:buSzPts val="1700"/>
              <a:buChar char="●"/>
            </a:pPr>
            <a:r>
              <a:rPr lang="el" sz="1700">
                <a:solidFill>
                  <a:srgbClr val="262626"/>
                </a:solidFill>
              </a:rPr>
              <a:t>Το κύριο χαρακτηριστικό είναι η ένταση, το σασπένς, και η αγωνία που δημιουργεί στον θεατή.</a:t>
            </a:r>
            <a:endParaRPr sz="1700">
              <a:solidFill>
                <a:srgbClr val="262626"/>
              </a:solidFill>
            </a:endParaRPr>
          </a:p>
          <a:p>
            <a:pPr marL="457200" lvl="0" indent="-336550" algn="just" rtl="0">
              <a:lnSpc>
                <a:spcPct val="100000"/>
              </a:lnSpc>
              <a:spcBef>
                <a:spcPts val="0"/>
              </a:spcBef>
              <a:spcAft>
                <a:spcPts val="0"/>
              </a:spcAft>
              <a:buClr>
                <a:srgbClr val="262626"/>
              </a:buClr>
              <a:buSzPts val="1700"/>
              <a:buChar char="●"/>
            </a:pPr>
            <a:r>
              <a:rPr lang="el" sz="1700">
                <a:solidFill>
                  <a:srgbClr val="262626"/>
                </a:solidFill>
              </a:rPr>
              <a:t>Ο Σιωπηλός Μάρτυρας είναι μια μελέτη, πάνω στις εμμονές και στη οφθαλμολαγνεία. </a:t>
            </a:r>
            <a:endParaRPr sz="1700">
              <a:solidFill>
                <a:srgbClr val="262626"/>
              </a:solidFill>
            </a:endParaRPr>
          </a:p>
          <a:p>
            <a:pPr marL="457200" lvl="0" indent="-336550" rtl="0">
              <a:lnSpc>
                <a:spcPct val="100000"/>
              </a:lnSpc>
              <a:spcBef>
                <a:spcPts val="0"/>
              </a:spcBef>
              <a:spcAft>
                <a:spcPts val="0"/>
              </a:spcAft>
              <a:buClr>
                <a:srgbClr val="262626"/>
              </a:buClr>
              <a:buSzPts val="1700"/>
              <a:buChar char="●"/>
            </a:pPr>
            <a:r>
              <a:rPr lang="el" sz="1700">
                <a:solidFill>
                  <a:srgbClr val="262626"/>
                </a:solidFill>
              </a:rPr>
              <a:t>Το «Rear Window» προσφέρεται για ανάλυση σε πολλά επίπεδα. Μπορεί κανείς να συσχετίσει την ζωή και τους φόβους του πρωταγωνιστή με τις ιδιαιτερότητες της ζωής των γειτόνων που κατασκοπεύει. H ρουτινιάρικη ζωή του μεσήλικου ζεύγους με το σκυλάκι για παράδειγμα ή και ο σταδιακά φθίνων ενθουσιασμός του νιόπαντρου ζευγαριού υπενθυμίζει στον ήρωα το φόβο του γάμου και συγκεκριμένα της ρουτίνας στην οποία μπορεί να καταλήξει. Το τελικό δέσιμο του μοναχικού πιανίστα με την καταθλιπτική γυναίκα μπορεί να ερμηνευτεί ως ένας παραλληλισμός-οιωνός του μονόδρομου στον οποίο θα κινηθεί η σχέση Stewart-Kelly που δεν είναι άλλος από την επίσημη «ένωσή» τους με τα δεσμά του γάμου. Το ζεύγος του πωλητή και της άρρωστης γυναίκας του μπορεί να αξιολογηθεί ως μια αντίθετη όψη του ζεύγους Stewart-Kelly κρίνοντας από τον διαφορετικού φύλου ασθενή στο κάθε διαμέρισμα.</a:t>
            </a:r>
            <a:endParaRPr sz="17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l"/>
              <a:t>Εικόνες από την ταινία</a:t>
            </a:r>
            <a:endParaRPr/>
          </a:p>
        </p:txBody>
      </p:sp>
      <p:pic>
        <p:nvPicPr>
          <p:cNvPr id="92" name="Shape 92"/>
          <p:cNvPicPr preferRelativeResize="0"/>
          <p:nvPr/>
        </p:nvPicPr>
        <p:blipFill>
          <a:blip r:embed="rId3">
            <a:alphaModFix/>
          </a:blip>
          <a:stretch>
            <a:fillRect/>
          </a:stretch>
        </p:blipFill>
        <p:spPr>
          <a:xfrm>
            <a:off x="190300" y="1609600"/>
            <a:ext cx="4859899" cy="3234075"/>
          </a:xfrm>
          <a:prstGeom prst="rect">
            <a:avLst/>
          </a:prstGeom>
          <a:noFill/>
          <a:ln w="9525" cap="flat" cmpd="sng">
            <a:solidFill>
              <a:schemeClr val="lt2"/>
            </a:solidFill>
            <a:prstDash val="solid"/>
            <a:round/>
            <a:headEnd type="none" w="med" len="med"/>
            <a:tailEnd type="none" w="med" len="med"/>
          </a:ln>
        </p:spPr>
      </p:pic>
      <p:pic>
        <p:nvPicPr>
          <p:cNvPr id="93" name="Shape 93"/>
          <p:cNvPicPr preferRelativeResize="0"/>
          <p:nvPr/>
        </p:nvPicPr>
        <p:blipFill>
          <a:blip r:embed="rId4">
            <a:alphaModFix/>
          </a:blip>
          <a:stretch>
            <a:fillRect/>
          </a:stretch>
        </p:blipFill>
        <p:spPr>
          <a:xfrm>
            <a:off x="4469725" y="876300"/>
            <a:ext cx="4624700" cy="3077550"/>
          </a:xfrm>
          <a:prstGeom prst="rect">
            <a:avLst/>
          </a:prstGeom>
          <a:noFill/>
          <a:ln w="9525" cap="flat" cmpd="sng">
            <a:solidFill>
              <a:schemeClr val="lt2"/>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l"/>
              <a:t>Κριτικές</a:t>
            </a:r>
            <a:endParaRPr/>
          </a:p>
        </p:txBody>
      </p:sp>
      <p:sp>
        <p:nvSpPr>
          <p:cNvPr id="99" name="Shape 99"/>
          <p:cNvSpPr txBox="1">
            <a:spLocks noGrp="1"/>
          </p:cNvSpPr>
          <p:nvPr>
            <p:ph type="body" idx="1"/>
          </p:nvPr>
        </p:nvSpPr>
        <p:spPr>
          <a:xfrm>
            <a:off x="311700" y="1152475"/>
            <a:ext cx="8520600" cy="3292500"/>
          </a:xfrm>
          <a:prstGeom prst="rect">
            <a:avLst/>
          </a:prstGeom>
        </p:spPr>
        <p:txBody>
          <a:bodyPr spcFirstLastPara="1" wrap="square" lIns="91425" tIns="91425" rIns="91425" bIns="91425" anchor="t" anchorCtr="0">
            <a:noAutofit/>
          </a:bodyPr>
          <a:lstStyle/>
          <a:p>
            <a:pPr marL="457200" lvl="0" indent="-323850" rtl="0">
              <a:spcBef>
                <a:spcPts val="0"/>
              </a:spcBef>
              <a:spcAft>
                <a:spcPts val="0"/>
              </a:spcAft>
              <a:buClr>
                <a:schemeClr val="accent2"/>
              </a:buClr>
              <a:buSzPts val="1500"/>
              <a:buChar char="●"/>
            </a:pPr>
            <a:r>
              <a:rPr lang="el" sz="1500" i="1">
                <a:solidFill>
                  <a:schemeClr val="accent2"/>
                </a:solidFill>
              </a:rPr>
              <a:t>“Ο Σιωπηλός μάρτυς του Άλφρεντ Χίτσκοκ δεν είναι απλά ένα φιλμ. Είναι ο ίδιος ο κινηματογράφος. Γιατί, θέμα της ταινίας είναι η ηδονοβλεπτική διαδικασία του κοιτάγματος, δηλαδή η ίδια ακριβώς διαδικασία που κάνει το θεατή, θεατή κι όχι δρώντα πρόσωπο.”</a:t>
            </a:r>
            <a:r>
              <a:rPr lang="el" sz="1500">
                <a:solidFill>
                  <a:schemeClr val="accent2"/>
                </a:solidFill>
              </a:rPr>
              <a:t> -Κριτική απο τον Β. Ραφαηλίδη</a:t>
            </a:r>
            <a:endParaRPr sz="1500">
              <a:solidFill>
                <a:schemeClr val="accent2"/>
              </a:solidFill>
            </a:endParaRPr>
          </a:p>
          <a:p>
            <a:pPr marL="457200" lvl="0" indent="-323850">
              <a:spcBef>
                <a:spcPts val="0"/>
              </a:spcBef>
              <a:spcAft>
                <a:spcPts val="0"/>
              </a:spcAft>
              <a:buClr>
                <a:schemeClr val="accent2"/>
              </a:buClr>
              <a:buSzPts val="1500"/>
              <a:buChar char="●"/>
            </a:pPr>
            <a:r>
              <a:rPr lang="el" sz="1500" i="1">
                <a:solidFill>
                  <a:schemeClr val="accent2"/>
                </a:solidFill>
              </a:rPr>
              <a:t>“Υψηλότατο σασπένς, ακούραστη αφήγηση, στιλάτη σκηνοθεσία και ένα από τα αριστουργήματα του Alfred Hitchcock που δεν βαριόμαστε να βλέπουμε ξανά και ξανά. Πέρα από την αυξανόμενη αγωνία και το θρίλερ που κόβει ανάσα, γίνεται έντονη και «ύπουλη» κριτική επί του άνθρωπου-θεατή και του θεσμού του γάμου, σατιρίζοντας ελαφρά τον ρόλο της συζύγου.”</a:t>
            </a:r>
            <a:r>
              <a:rPr lang="el" sz="1500">
                <a:solidFill>
                  <a:schemeClr val="accent2"/>
                </a:solidFill>
              </a:rPr>
              <a:t> - Κριτική από τον Σ. Γανωτή </a:t>
            </a:r>
            <a:endParaRPr sz="1500">
              <a:solidFill>
                <a:schemeClr val="accent2"/>
              </a:solidFill>
            </a:endParaRPr>
          </a:p>
        </p:txBody>
      </p:sp>
      <p:sp>
        <p:nvSpPr>
          <p:cNvPr id="100" name="Shape 100"/>
          <p:cNvSpPr/>
          <p:nvPr/>
        </p:nvSpPr>
        <p:spPr>
          <a:xfrm>
            <a:off x="876300" y="3867150"/>
            <a:ext cx="7785000" cy="933600"/>
          </a:xfrm>
          <a:prstGeom prst="roundRect">
            <a:avLst>
              <a:gd name="adj" fmla="val 16667"/>
            </a:avLst>
          </a:prstGeom>
          <a:noFill/>
          <a:ln w="9525" cap="flat" cmpd="sng">
            <a:solidFill>
              <a:srgbClr val="000000"/>
            </a:solidFill>
            <a:prstDash val="dot"/>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r>
              <a:rPr lang="el" i="1">
                <a:latin typeface="Proxima Nova"/>
                <a:ea typeface="Proxima Nova"/>
                <a:cs typeface="Proxima Nova"/>
                <a:sym typeface="Proxima Nova"/>
              </a:rPr>
              <a:t>Αξίζει να αναφερθεί πως η ταινία, που μάλιστα θεωρείται ως μια από τις καλύτερες του Χίτσκοκ, είχε προταθεί για τέσσερα βραβεία Όσκαρ!</a:t>
            </a:r>
            <a:endParaRPr i="1">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l" dirty="0"/>
              <a:t>Πηγές </a:t>
            </a:r>
            <a:endParaRPr dirty="0"/>
          </a:p>
        </p:txBody>
      </p:sp>
      <p:sp>
        <p:nvSpPr>
          <p:cNvPr id="106" name="Shape 10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chemeClr val="tx1"/>
              </a:buClr>
              <a:buSzPts val="1800"/>
              <a:buChar char="●"/>
            </a:pPr>
            <a:r>
              <a:rPr lang="el" u="sng" dirty="0">
                <a:solidFill>
                  <a:schemeClr val="tx2">
                    <a:lumMod val="75000"/>
                  </a:schemeClr>
                </a:solidFill>
                <a:hlinkClick r:id="rId3"/>
              </a:rPr>
              <a:t>https://camerastyloonline.wordpress.com/2012/09/15/rear-window-by-vasilis-rafailidis</a:t>
            </a:r>
            <a:r>
              <a:rPr lang="el" u="sng" dirty="0">
                <a:solidFill>
                  <a:schemeClr val="accent5"/>
                </a:solidFill>
                <a:hlinkClick r:id="rId3"/>
              </a:rPr>
              <a:t>/</a:t>
            </a:r>
            <a:r>
              <a:rPr lang="el" dirty="0">
                <a:solidFill>
                  <a:schemeClr val="accent5"/>
                </a:solidFill>
              </a:rPr>
              <a:t> </a:t>
            </a:r>
            <a:endParaRPr dirty="0">
              <a:solidFill>
                <a:schemeClr val="accent5"/>
              </a:solidFill>
            </a:endParaRPr>
          </a:p>
          <a:p>
            <a:pPr marL="457200" lvl="0" indent="-342900" rtl="0">
              <a:spcBef>
                <a:spcPts val="0"/>
              </a:spcBef>
              <a:spcAft>
                <a:spcPts val="0"/>
              </a:spcAft>
              <a:buClr>
                <a:schemeClr val="tx1"/>
              </a:buClr>
              <a:buSzPts val="1800"/>
              <a:buChar char="●"/>
            </a:pPr>
            <a:r>
              <a:rPr lang="el" u="sng" dirty="0">
                <a:solidFill>
                  <a:schemeClr val="accent5"/>
                </a:solidFill>
                <a:hlinkClick r:id="rId4"/>
              </a:rPr>
              <a:t>http://www.cine.gr/film.asp?id=2259&amp;page=4</a:t>
            </a:r>
            <a:r>
              <a:rPr lang="el" dirty="0">
                <a:solidFill>
                  <a:schemeClr val="accent5"/>
                </a:solidFill>
              </a:rPr>
              <a:t> </a:t>
            </a:r>
            <a:endParaRPr dirty="0">
              <a:solidFill>
                <a:schemeClr val="accent5"/>
              </a:solidFill>
            </a:endParaRPr>
          </a:p>
          <a:p>
            <a:pPr marL="457200" lvl="0" indent="-342900" rtl="0">
              <a:spcBef>
                <a:spcPts val="0"/>
              </a:spcBef>
              <a:spcAft>
                <a:spcPts val="0"/>
              </a:spcAft>
              <a:buClr>
                <a:schemeClr val="tx1"/>
              </a:buClr>
              <a:buSzPts val="1800"/>
              <a:buChar char="●"/>
            </a:pPr>
            <a:r>
              <a:rPr lang="el" u="sng" dirty="0">
                <a:solidFill>
                  <a:schemeClr val="accent5"/>
                </a:solidFill>
                <a:hlinkClick r:id="rId5"/>
              </a:rPr>
              <a:t>https://el.m.wikipedia.org/wiki/Σιωπηλός_Μάρτυς</a:t>
            </a:r>
            <a:r>
              <a:rPr lang="el" dirty="0">
                <a:solidFill>
                  <a:schemeClr val="accent5"/>
                </a:solidFill>
              </a:rPr>
              <a:t> </a:t>
            </a:r>
            <a:endParaRPr dirty="0">
              <a:solidFill>
                <a:schemeClr val="accent5"/>
              </a:solidFill>
            </a:endParaRPr>
          </a:p>
          <a:p>
            <a:pPr marL="457200" lvl="0" indent="-342900" rtl="0">
              <a:spcBef>
                <a:spcPts val="0"/>
              </a:spcBef>
              <a:spcAft>
                <a:spcPts val="0"/>
              </a:spcAft>
              <a:buClr>
                <a:schemeClr val="tx1"/>
              </a:buClr>
              <a:buSzPts val="1800"/>
              <a:buChar char="●"/>
            </a:pPr>
            <a:r>
              <a:rPr lang="el" u="sng" dirty="0">
                <a:solidFill>
                  <a:schemeClr val="accent5"/>
                </a:solidFill>
                <a:hlinkClick r:id="rId6"/>
              </a:rPr>
              <a:t>https://www.newsbeast.gr/world/arthro/553456/to-dark-ston-kinimatografo</a:t>
            </a:r>
            <a:endParaRPr u="sng" dirty="0">
              <a:solidFill>
                <a:schemeClr val="accent5"/>
              </a:solidFill>
            </a:endParaRPr>
          </a:p>
          <a:p>
            <a:pPr marL="457200" lvl="0" indent="-342900" rtl="0">
              <a:lnSpc>
                <a:spcPct val="100000"/>
              </a:lnSpc>
              <a:spcBef>
                <a:spcPts val="0"/>
              </a:spcBef>
              <a:spcAft>
                <a:spcPts val="0"/>
              </a:spcAft>
              <a:buClr>
                <a:schemeClr val="tx1"/>
              </a:buClr>
              <a:buSzPts val="1800"/>
              <a:buChar char="●"/>
            </a:pPr>
            <a:r>
              <a:rPr lang="el" u="sng" dirty="0">
                <a:solidFill>
                  <a:schemeClr val="accent5"/>
                </a:solidFill>
                <a:latin typeface="Cambria"/>
                <a:ea typeface="Cambria"/>
                <a:cs typeface="Cambria"/>
                <a:sym typeface="Cambria"/>
                <a:hlinkClick r:id="rId7"/>
              </a:rPr>
              <a:t>http://www.athinorama.gr/cinema/movie/siopilos_marturas-1008604.html</a:t>
            </a:r>
            <a:endParaRPr dirty="0">
              <a:solidFill>
                <a:schemeClr val="accent5"/>
              </a:solidFill>
              <a:latin typeface="Cambria"/>
              <a:ea typeface="Cambria"/>
              <a:cs typeface="Cambria"/>
              <a:sym typeface="Cambria"/>
            </a:endParaRPr>
          </a:p>
          <a:p>
            <a:pPr marL="457200" lvl="0" indent="-342900" rtl="0">
              <a:lnSpc>
                <a:spcPct val="100000"/>
              </a:lnSpc>
              <a:spcBef>
                <a:spcPts val="0"/>
              </a:spcBef>
              <a:spcAft>
                <a:spcPts val="0"/>
              </a:spcAft>
              <a:buClr>
                <a:schemeClr val="tx1"/>
              </a:buClr>
              <a:buSzPts val="1800"/>
              <a:buChar char="●"/>
            </a:pPr>
            <a:r>
              <a:rPr lang="el" u="sng" dirty="0">
                <a:solidFill>
                  <a:schemeClr val="accent5"/>
                </a:solidFill>
                <a:latin typeface="Helvetica Neue"/>
                <a:ea typeface="Helvetica Neue"/>
                <a:cs typeface="Helvetica Neue"/>
                <a:sym typeface="Helvetica Neue"/>
              </a:rPr>
              <a:t>https://www.horrormovies.gr/reviews/rear-window-1954/</a:t>
            </a:r>
            <a:endParaRPr u="sng" dirty="0">
              <a:solidFill>
                <a:schemeClr val="accent5"/>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605</Words>
  <Application>Microsoft Office PowerPoint</Application>
  <PresentationFormat>Προβολή στην οθόνη (16:9)</PresentationFormat>
  <Paragraphs>34</Paragraphs>
  <Slides>8</Slides>
  <Notes>8</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8</vt:i4>
      </vt:variant>
    </vt:vector>
  </HeadingPairs>
  <TitlesOfParts>
    <vt:vector size="14" baseType="lpstr">
      <vt:lpstr>Arial</vt:lpstr>
      <vt:lpstr>Proxima Nova</vt:lpstr>
      <vt:lpstr>Calibri</vt:lpstr>
      <vt:lpstr>Cambria</vt:lpstr>
      <vt:lpstr>Helvetica Neue</vt:lpstr>
      <vt:lpstr>Spearmint</vt:lpstr>
      <vt:lpstr>Σιωπηλός Μάρτυς</vt:lpstr>
      <vt:lpstr>Συντελεστές</vt:lpstr>
      <vt:lpstr>Υπόθεση</vt:lpstr>
      <vt:lpstr>Ρεύμα - επιρροές</vt:lpstr>
      <vt:lpstr>Χαρακτηριστικά ταινίας- Ανάλυση</vt:lpstr>
      <vt:lpstr>Εικόνες από την ταινία</vt:lpstr>
      <vt:lpstr>Κριτικές</vt:lpstr>
      <vt:lpstr>Πηγές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Σιωπηλός Μάρτυς</dc:title>
  <dc:creator>pc</dc:creator>
  <cp:lastModifiedBy>Calypso</cp:lastModifiedBy>
  <cp:revision>1</cp:revision>
  <dcterms:modified xsi:type="dcterms:W3CDTF">2018-01-28T09:33:44Z</dcterms:modified>
</cp:coreProperties>
</file>